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9"/>
  </p:notesMasterIdLst>
  <p:sldIdLst>
    <p:sldId id="256" r:id="rId2"/>
    <p:sldId id="333" r:id="rId3"/>
    <p:sldId id="393" r:id="rId4"/>
    <p:sldId id="306" r:id="rId5"/>
    <p:sldId id="377" r:id="rId6"/>
    <p:sldId id="395" r:id="rId7"/>
    <p:sldId id="410" r:id="rId8"/>
    <p:sldId id="394" r:id="rId9"/>
    <p:sldId id="392" r:id="rId10"/>
    <p:sldId id="411" r:id="rId11"/>
    <p:sldId id="396" r:id="rId12"/>
    <p:sldId id="339" r:id="rId13"/>
    <p:sldId id="412" r:id="rId14"/>
    <p:sldId id="403" r:id="rId15"/>
    <p:sldId id="404" r:id="rId16"/>
    <p:sldId id="405" r:id="rId17"/>
    <p:sldId id="406" r:id="rId18"/>
    <p:sldId id="413" r:id="rId19"/>
    <p:sldId id="407" r:id="rId20"/>
    <p:sldId id="414" r:id="rId21"/>
    <p:sldId id="415" r:id="rId22"/>
    <p:sldId id="408" r:id="rId23"/>
    <p:sldId id="416" r:id="rId24"/>
    <p:sldId id="417" r:id="rId25"/>
    <p:sldId id="409" r:id="rId26"/>
    <p:sldId id="397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398" r:id="rId35"/>
    <p:sldId id="401" r:id="rId36"/>
    <p:sldId id="402" r:id="rId37"/>
    <p:sldId id="338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38FD"/>
    <a:srgbClr val="3333FD"/>
    <a:srgbClr val="0000CC"/>
    <a:srgbClr val="CC1704"/>
    <a:srgbClr val="000099"/>
    <a:srgbClr val="003399"/>
    <a:srgbClr val="673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5619" autoAdjust="0"/>
  </p:normalViewPr>
  <p:slideViewPr>
    <p:cSldViewPr snapToGrid="0">
      <p:cViewPr varScale="1">
        <p:scale>
          <a:sx n="97" d="100"/>
          <a:sy n="97" d="100"/>
        </p:scale>
        <p:origin x="20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4CD06-CDB8-463C-82C0-327730F8ACA7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96392-4F4E-4DC5-B4DA-6DF644E23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35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27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70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85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50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97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46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19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65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79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93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82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75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392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0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70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709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66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885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45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022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5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577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34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872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32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250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506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113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663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3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51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51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6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3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34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6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7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7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7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5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9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2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6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7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29.png"/><Relationship Id="rId4" Type="http://schemas.openxmlformats.org/officeDocument/2006/relationships/image" Target="../media/image33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5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gif"/><Relationship Id="rId4" Type="http://schemas.openxmlformats.org/officeDocument/2006/relationships/image" Target="../media/image40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8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gif"/><Relationship Id="rId4" Type="http://schemas.openxmlformats.org/officeDocument/2006/relationships/image" Target="../media/image47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gif"/><Relationship Id="rId5" Type="http://schemas.openxmlformats.org/officeDocument/2006/relationships/image" Target="../media/image57.gif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71.gif"/><Relationship Id="rId4" Type="http://schemas.openxmlformats.org/officeDocument/2006/relationships/image" Target="../media/image70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gif"/><Relationship Id="rId4" Type="http://schemas.openxmlformats.org/officeDocument/2006/relationships/image" Target="../media/image73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gif"/><Relationship Id="rId4" Type="http://schemas.openxmlformats.org/officeDocument/2006/relationships/image" Target="../media/image76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.png"/><Relationship Id="rId8" Type="http://schemas.openxmlformats.org/officeDocument/2006/relationships/image" Target="../media/image3.wmf"/><Relationship Id="rId13" Type="http://schemas.openxmlformats.org/officeDocument/2006/relationships/image" Target="../media/image80.png"/><Relationship Id="rId18" Type="http://schemas.openxmlformats.org/officeDocument/2006/relationships/image" Target="../media/image13.png"/><Relationship Id="rId3" Type="http://schemas.openxmlformats.org/officeDocument/2006/relationships/notesSlide" Target="../notesSlides/notesSlide4.xml"/><Relationship Id="rId25" Type="http://schemas.openxmlformats.org/officeDocument/2006/relationships/image" Target="../media/image20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.wmf"/><Relationship Id="rId17" Type="http://schemas.openxmlformats.org/officeDocument/2006/relationships/image" Target="../media/image12.png"/><Relationship Id="rId3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29" Type="http://schemas.openxmlformats.org/officeDocument/2006/relationships/image" Target="../media/image3.wmf"/><Relationship Id="rId16" Type="http://schemas.openxmlformats.org/officeDocument/2006/relationships/image" Target="../media/image110.png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24" Type="http://schemas.openxmlformats.org/officeDocument/2006/relationships/image" Target="../media/image19.png"/><Relationship Id="rId11" Type="http://schemas.openxmlformats.org/officeDocument/2006/relationships/oleObject" Target="../embeddings/oleObject2.bin"/><Relationship Id="rId32" Type="http://schemas.openxmlformats.org/officeDocument/2006/relationships/image" Target="../media/image6.png"/><Relationship Id="rId28" Type="http://schemas.openxmlformats.org/officeDocument/2006/relationships/oleObject" Target="../embeddings/oleObject1.bin"/><Relationship Id="rId15" Type="http://schemas.openxmlformats.org/officeDocument/2006/relationships/image" Target="../media/image10.png"/><Relationship Id="rId19" Type="http://schemas.openxmlformats.org/officeDocument/2006/relationships/image" Target="../media/image14.png"/><Relationship Id="rId31" Type="http://schemas.openxmlformats.org/officeDocument/2006/relationships/image" Target="../media/image5.png"/><Relationship Id="rId27" Type="http://schemas.openxmlformats.org/officeDocument/2006/relationships/image" Target="../media/image4.png"/><Relationship Id="rId30" Type="http://schemas.openxmlformats.org/officeDocument/2006/relationships/oleObject" Target="../embeddings/oleObject2.bin"/><Relationship Id="rId1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13" Type="http://schemas.openxmlformats.org/officeDocument/2006/relationships/image" Target="../media/image80.png"/><Relationship Id="rId18" Type="http://schemas.openxmlformats.org/officeDocument/2006/relationships/image" Target="../media/image13.pn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5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.wmf"/><Relationship Id="rId17" Type="http://schemas.openxmlformats.org/officeDocument/2006/relationships/image" Target="../media/image12.png"/><Relationship Id="rId25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png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8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0.png"/><Relationship Id="rId23" Type="http://schemas.openxmlformats.org/officeDocument/2006/relationships/image" Target="../media/image7.png"/><Relationship Id="rId19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90.png"/><Relationship Id="rId2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13" Type="http://schemas.openxmlformats.org/officeDocument/2006/relationships/image" Target="../media/image80.png"/><Relationship Id="rId18" Type="http://schemas.openxmlformats.org/officeDocument/2006/relationships/image" Target="../media/image13.png"/><Relationship Id="rId26" Type="http://schemas.openxmlformats.org/officeDocument/2006/relationships/image" Target="../media/image210.png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160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.wmf"/><Relationship Id="rId17" Type="http://schemas.openxmlformats.org/officeDocument/2006/relationships/image" Target="../media/image12.png"/><Relationship Id="rId25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png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190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19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90.png"/><Relationship Id="rId22" Type="http://schemas.openxmlformats.org/officeDocument/2006/relationships/image" Target="../media/image170.png"/><Relationship Id="rId2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52A146-20B8-4FD8-A214-319B3897D56E}"/>
              </a:ext>
            </a:extLst>
          </p:cNvPr>
          <p:cNvSpPr txBox="1"/>
          <p:nvPr/>
        </p:nvSpPr>
        <p:spPr>
          <a:xfrm>
            <a:off x="375658" y="246221"/>
            <a:ext cx="8392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Scientific Machine Learning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2D0D78-D0B9-403E-B5AC-66E83F5AC8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549" y="150224"/>
            <a:ext cx="973866" cy="704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2604B1-DFD6-4A0E-BA4B-23A06DBE53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r="82409"/>
          <a:stretch/>
        </p:blipFill>
        <p:spPr>
          <a:xfrm>
            <a:off x="992586" y="37675"/>
            <a:ext cx="893400" cy="9403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7CEB32-1021-4218-A4D5-F1083BF5322E}"/>
              </a:ext>
            </a:extLst>
          </p:cNvPr>
          <p:cNvSpPr txBox="1"/>
          <p:nvPr/>
        </p:nvSpPr>
        <p:spPr>
          <a:xfrm>
            <a:off x="629265" y="1784198"/>
            <a:ext cx="7816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2: Regression (Part I) 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6BF80A-5EF6-4539-ACB8-DA297CF81EAA}"/>
              </a:ext>
            </a:extLst>
          </p:cNvPr>
          <p:cNvSpPr txBox="1"/>
          <p:nvPr/>
        </p:nvSpPr>
        <p:spPr>
          <a:xfrm>
            <a:off x="629265" y="3137509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孟旭辉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126DFE-D15F-47B5-9240-27C4587C9024}"/>
              </a:ext>
            </a:extLst>
          </p:cNvPr>
          <p:cNvSpPr txBox="1"/>
          <p:nvPr/>
        </p:nvSpPr>
        <p:spPr>
          <a:xfrm>
            <a:off x="629265" y="3648390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数学与统计学院数学与应用学科交叉创新研究院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1EAB51D-75B4-4BB3-B37B-27082A9E9E93}"/>
              </a:ext>
            </a:extLst>
          </p:cNvPr>
          <p:cNvSpPr txBox="1"/>
          <p:nvPr/>
        </p:nvSpPr>
        <p:spPr>
          <a:xfrm>
            <a:off x="629265" y="6242447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3/8/2024</a:t>
            </a:r>
            <a:endParaRPr lang="zh-CN" altLang="en-US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9D2569-83C5-47AE-B0C1-B755D485CBD5}"/>
              </a:ext>
            </a:extLst>
          </p:cNvPr>
          <p:cNvSpPr txBox="1"/>
          <p:nvPr/>
        </p:nvSpPr>
        <p:spPr>
          <a:xfrm>
            <a:off x="629265" y="4213821"/>
            <a:ext cx="788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办公室：欣苑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栋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111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室</a:t>
            </a:r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Email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xuhui_meng@hust.edu.cn</a:t>
            </a:r>
          </a:p>
        </p:txBody>
      </p:sp>
    </p:spTree>
    <p:extLst>
      <p:ext uri="{BB962C8B-B14F-4D97-AF65-F5344CB8AC3E}">
        <p14:creationId xmlns:p14="http://schemas.microsoft.com/office/powerpoint/2010/main" val="60508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59"/>
    </mc:Choice>
    <mc:Fallback xmlns="">
      <p:transition spd="slow" advTm="126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NN for regression problems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74370CF-A457-4D03-AB92-42052E4EA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5" y="843867"/>
            <a:ext cx="8878529" cy="556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4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9894"/>
            <a:ext cx="8524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– (Stochastic) Gradient descent algorithm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One-dimensional Function Approximation</a:t>
            </a:r>
          </a:p>
        </p:txBody>
      </p:sp>
    </p:spTree>
    <p:extLst>
      <p:ext uri="{BB962C8B-B14F-4D97-AF65-F5344CB8AC3E}">
        <p14:creationId xmlns:p14="http://schemas.microsoft.com/office/powerpoint/2010/main" val="411387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5BBE7B4-C4BA-4063-9700-5BC010792B72}"/>
                  </a:ext>
                </a:extLst>
              </p:cNvPr>
              <p:cNvSpPr txBox="1"/>
              <p:nvPr/>
            </p:nvSpPr>
            <p:spPr>
              <a:xfrm>
                <a:off x="521110" y="1179871"/>
                <a:ext cx="8426245" cy="2145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data: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NN: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Optimization: Tune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make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small as possible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5BBE7B4-C4BA-4063-9700-5BC010792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10" y="1179871"/>
                <a:ext cx="8426245" cy="2145459"/>
              </a:xfrm>
              <a:prstGeom prst="rect">
                <a:avLst/>
              </a:prstGeom>
              <a:blipFill>
                <a:blip r:embed="rId3"/>
                <a:stretch>
                  <a:fillRect l="-434" t="-1994" b="-3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C2121C1-8BBF-4D61-875F-625A1086636D}"/>
                  </a:ext>
                </a:extLst>
              </p:cNvPr>
              <p:cNvSpPr txBox="1"/>
              <p:nvPr/>
            </p:nvSpPr>
            <p:spPr>
              <a:xfrm>
                <a:off x="521110" y="3755923"/>
                <a:ext cx="79641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)≥0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C2121C1-8BBF-4D61-875F-625A10866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10" y="3755923"/>
                <a:ext cx="7964129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DF05D5AF-6AE9-445F-8AE2-C19DD4081CD7}"/>
              </a:ext>
            </a:extLst>
          </p:cNvPr>
          <p:cNvSpPr txBox="1"/>
          <p:nvPr/>
        </p:nvSpPr>
        <p:spPr>
          <a:xfrm>
            <a:off x="521110" y="5112774"/>
            <a:ext cx="8249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very high-dimensional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minima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16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8F361A-94E5-4B5D-AB78-60C04B59A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10" y="1139579"/>
            <a:ext cx="7869832" cy="42644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5C6CDDF-62D1-4826-AD3E-68B547348490}"/>
                  </a:ext>
                </a:extLst>
              </p:cNvPr>
              <p:cNvSpPr/>
              <p:nvPr/>
            </p:nvSpPr>
            <p:spPr>
              <a:xfrm>
                <a:off x="3421828" y="5787485"/>
                <a:ext cx="24381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5C6CDDF-62D1-4826-AD3E-68B5473484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828" y="5787485"/>
                <a:ext cx="24381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703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6B4DB1-6EC8-48DC-88B0-DC91A74D0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21" y="3506034"/>
            <a:ext cx="4134178" cy="33084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C5424C-5642-4332-8666-D330B3551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426" y="3584733"/>
            <a:ext cx="3938751" cy="3151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A5C94B8-368E-4847-920B-E223D8F41B98}"/>
                  </a:ext>
                </a:extLst>
              </p:cNvPr>
              <p:cNvSpPr txBox="1"/>
              <p:nvPr/>
            </p:nvSpPr>
            <p:spPr>
              <a:xfrm>
                <a:off x="437821" y="881770"/>
                <a:ext cx="7914968" cy="124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A5C94B8-368E-4847-920B-E223D8F41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881770"/>
                <a:ext cx="7914968" cy="1249316"/>
              </a:xfrm>
              <a:prstGeom prst="rect">
                <a:avLst/>
              </a:prstGeom>
              <a:blipFill>
                <a:blip r:embed="rId5"/>
                <a:stretch>
                  <a:fillRect l="-539" b="-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47FFC01-FA7E-43DE-8404-2605FD5D4D82}"/>
                  </a:ext>
                </a:extLst>
              </p:cNvPr>
              <p:cNvSpPr/>
              <p:nvPr/>
            </p:nvSpPr>
            <p:spPr>
              <a:xfrm>
                <a:off x="3019792" y="2522831"/>
                <a:ext cx="34952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47FFC01-FA7E-43DE-8404-2605FD5D4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792" y="2522831"/>
                <a:ext cx="3495267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1AB186D-7A32-46B4-9A37-2BF032D4E6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718" y="767226"/>
            <a:ext cx="3001459" cy="240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7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5C85B2-77C8-4C6C-8281-85C3BDD70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75" y="3264345"/>
            <a:ext cx="4121891" cy="32985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A11C5E-5A18-4925-A1D8-2F7636580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734" y="3429000"/>
            <a:ext cx="3917391" cy="3133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3F777DF-8F87-4D14-9664-F91C67412964}"/>
                  </a:ext>
                </a:extLst>
              </p:cNvPr>
              <p:cNvSpPr txBox="1"/>
              <p:nvPr/>
            </p:nvSpPr>
            <p:spPr>
              <a:xfrm>
                <a:off x="437821" y="881770"/>
                <a:ext cx="7914968" cy="124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3F777DF-8F87-4D14-9664-F91C67412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881770"/>
                <a:ext cx="7914968" cy="1249316"/>
              </a:xfrm>
              <a:prstGeom prst="rect">
                <a:avLst/>
              </a:prstGeom>
              <a:blipFill>
                <a:blip r:embed="rId5"/>
                <a:stretch>
                  <a:fillRect l="-539" b="-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AFAA29E-2140-4E73-BC69-A1BBFE72611D}"/>
                  </a:ext>
                </a:extLst>
              </p:cNvPr>
              <p:cNvSpPr/>
              <p:nvPr/>
            </p:nvSpPr>
            <p:spPr>
              <a:xfrm>
                <a:off x="3019792" y="2522831"/>
                <a:ext cx="34952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AFAA29E-2140-4E73-BC69-A1BBFE726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792" y="2522831"/>
                <a:ext cx="3495267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5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4F1A08-8ED8-476B-81E9-1F8D5086D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119" y="3429000"/>
            <a:ext cx="3926512" cy="31412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EC50F8-1023-4F96-89B3-F937211DD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07" y="3291306"/>
            <a:ext cx="4097318" cy="3278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9EE7FBD-6531-407D-9640-BE951CC8164F}"/>
                  </a:ext>
                </a:extLst>
              </p:cNvPr>
              <p:cNvSpPr txBox="1"/>
              <p:nvPr/>
            </p:nvSpPr>
            <p:spPr>
              <a:xfrm>
                <a:off x="437821" y="881770"/>
                <a:ext cx="7914968" cy="124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9EE7FBD-6531-407D-9640-BE951CC81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881770"/>
                <a:ext cx="7914968" cy="1249316"/>
              </a:xfrm>
              <a:prstGeom prst="rect">
                <a:avLst/>
              </a:prstGeom>
              <a:blipFill>
                <a:blip r:embed="rId5"/>
                <a:stretch>
                  <a:fillRect l="-539" b="-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D53EBF2-6975-4BE9-ACC2-1C2D11E108A0}"/>
                  </a:ext>
                </a:extLst>
              </p:cNvPr>
              <p:cNvSpPr/>
              <p:nvPr/>
            </p:nvSpPr>
            <p:spPr>
              <a:xfrm>
                <a:off x="2942691" y="2416360"/>
                <a:ext cx="34952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D53EBF2-6975-4BE9-ACC2-1C2D11E10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691" y="2416360"/>
                <a:ext cx="3495267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1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C1ECBB8-4139-46D4-8D9E-47D196756379}"/>
                  </a:ext>
                </a:extLst>
              </p:cNvPr>
              <p:cNvSpPr txBox="1"/>
              <p:nvPr/>
            </p:nvSpPr>
            <p:spPr>
              <a:xfrm>
                <a:off x="437821" y="930932"/>
                <a:ext cx="7914968" cy="124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C1ECBB8-4139-46D4-8D9E-47D196756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930932"/>
                <a:ext cx="7914968" cy="1249316"/>
              </a:xfrm>
              <a:prstGeom prst="rect">
                <a:avLst/>
              </a:prstGeom>
              <a:blipFill>
                <a:blip r:embed="rId3"/>
                <a:stretch>
                  <a:fillRect l="-539" b="-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8E1DC69-AB9E-44A7-BD29-289A6ADDB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1"/>
          <a:stretch/>
        </p:blipFill>
        <p:spPr>
          <a:xfrm>
            <a:off x="5957464" y="930932"/>
            <a:ext cx="2301633" cy="1712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691BA61-C8FB-44A3-AA99-B01DB57F69C7}"/>
                  </a:ext>
                </a:extLst>
              </p:cNvPr>
              <p:cNvSpPr txBox="1"/>
              <p:nvPr/>
            </p:nvSpPr>
            <p:spPr>
              <a:xfrm>
                <a:off x="786581" y="2713703"/>
                <a:ext cx="56633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691BA61-C8FB-44A3-AA99-B01DB57F6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81" y="2713703"/>
                <a:ext cx="566338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5824A8F-F820-41EA-B464-BE18B0106C23}"/>
                  </a:ext>
                </a:extLst>
              </p:cNvPr>
              <p:cNvSpPr/>
              <p:nvPr/>
            </p:nvSpPr>
            <p:spPr>
              <a:xfrm>
                <a:off x="2647671" y="3293324"/>
                <a:ext cx="34952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=5,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5824A8F-F820-41EA-B464-BE18B0106C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671" y="3293324"/>
                <a:ext cx="3495267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A0404DA-7626-468C-A6AA-519C0423E853}"/>
                  </a:ext>
                </a:extLst>
              </p:cNvPr>
              <p:cNvSpPr txBox="1"/>
              <p:nvPr/>
            </p:nvSpPr>
            <p:spPr>
              <a:xfrm>
                <a:off x="437821" y="4336026"/>
                <a:ext cx="8096579" cy="394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=5−1×2×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5−2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A0404DA-7626-468C-A6AA-519C0423E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4336026"/>
                <a:ext cx="8096579" cy="394660"/>
              </a:xfrm>
              <a:prstGeom prst="rect">
                <a:avLst/>
              </a:prstGeom>
              <a:blipFill>
                <a:blip r:embed="rId7"/>
                <a:stretch>
                  <a:fillRect l="-527" t="-110769" b="-16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223734B-91CD-4BB0-ACE4-DBFD7A1E6AEB}"/>
                  </a:ext>
                </a:extLst>
              </p:cNvPr>
              <p:cNvSpPr txBox="1"/>
              <p:nvPr/>
            </p:nvSpPr>
            <p:spPr>
              <a:xfrm>
                <a:off x="437821" y="4775909"/>
                <a:ext cx="8096579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=−1−1×2×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−1−2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223734B-91CD-4BB0-ACE4-DBFD7A1E6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4775909"/>
                <a:ext cx="8096579" cy="404213"/>
              </a:xfrm>
              <a:prstGeom prst="rect">
                <a:avLst/>
              </a:prstGeom>
              <a:blipFill>
                <a:blip r:embed="rId8"/>
                <a:stretch>
                  <a:fillRect l="-527" t="-107463" b="-1597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572A21D-08F9-45A8-AF8B-5E4DB8A41A7F}"/>
                  </a:ext>
                </a:extLst>
              </p:cNvPr>
              <p:cNvSpPr txBox="1"/>
              <p:nvPr/>
            </p:nvSpPr>
            <p:spPr>
              <a:xfrm>
                <a:off x="437821" y="5238813"/>
                <a:ext cx="8096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572A21D-08F9-45A8-AF8B-5E4DB8A41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5238813"/>
                <a:ext cx="8096579" cy="369332"/>
              </a:xfrm>
              <a:prstGeom prst="rect">
                <a:avLst/>
              </a:prstGeom>
              <a:blipFill>
                <a:blip r:embed="rId9"/>
                <a:stretch>
                  <a:fillRect l="-52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C87C6FA-BB17-4E89-AF6E-0B4667700EA0}"/>
                  </a:ext>
                </a:extLst>
              </p:cNvPr>
              <p:cNvSpPr txBox="1"/>
              <p:nvPr/>
            </p:nvSpPr>
            <p:spPr>
              <a:xfrm>
                <a:off x="437820" y="5713864"/>
                <a:ext cx="8096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4: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C87C6FA-BB17-4E89-AF6E-0B4667700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0" y="5713864"/>
                <a:ext cx="8096579" cy="369332"/>
              </a:xfrm>
              <a:prstGeom prst="rect">
                <a:avLst/>
              </a:prstGeom>
              <a:blipFill>
                <a:blip r:embed="rId10"/>
                <a:stretch>
                  <a:fillRect l="-52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C6A61B84-EA61-4073-9C28-3015F41613F1}"/>
              </a:ext>
            </a:extLst>
          </p:cNvPr>
          <p:cNvSpPr txBox="1"/>
          <p:nvPr/>
        </p:nvSpPr>
        <p:spPr>
          <a:xfrm>
            <a:off x="437820" y="6163300"/>
            <a:ext cx="809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301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847987-8625-4504-80B9-6B517A816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068" y="3969159"/>
            <a:ext cx="3321863" cy="26574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A93F5C-E59C-4A4A-9420-79A45D400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107" y="1196302"/>
            <a:ext cx="3320799" cy="26574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1E2C34-5920-4F2C-A852-1C3FCEEE55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94" y="1235298"/>
            <a:ext cx="3222478" cy="257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6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66B0F1-2398-4E8E-B2E4-3B8B62B9F9C5}"/>
                  </a:ext>
                </a:extLst>
              </p:cNvPr>
              <p:cNvSpPr txBox="1"/>
              <p:nvPr/>
            </p:nvSpPr>
            <p:spPr>
              <a:xfrm>
                <a:off x="437821" y="930932"/>
                <a:ext cx="7914968" cy="124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66B0F1-2398-4E8E-B2E4-3B8B62B9F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930932"/>
                <a:ext cx="7914968" cy="1249316"/>
              </a:xfrm>
              <a:prstGeom prst="rect">
                <a:avLst/>
              </a:prstGeom>
              <a:blipFill>
                <a:blip r:embed="rId3"/>
                <a:stretch>
                  <a:fillRect l="-539" b="-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130BA97D-2818-4EBA-8892-F3E386D181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1"/>
          <a:stretch/>
        </p:blipFill>
        <p:spPr>
          <a:xfrm>
            <a:off x="5957464" y="930932"/>
            <a:ext cx="2301633" cy="1712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2DB3291-1A61-4321-BD32-6D6256C044AE}"/>
                  </a:ext>
                </a:extLst>
              </p:cNvPr>
              <p:cNvSpPr txBox="1"/>
              <p:nvPr/>
            </p:nvSpPr>
            <p:spPr>
              <a:xfrm>
                <a:off x="786581" y="2713703"/>
                <a:ext cx="56633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2DB3291-1A61-4321-BD32-6D6256C04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81" y="2713703"/>
                <a:ext cx="566338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5B05EBB-91FD-4D10-9356-FB3EB09D4D62}"/>
                  </a:ext>
                </a:extLst>
              </p:cNvPr>
              <p:cNvSpPr/>
              <p:nvPr/>
            </p:nvSpPr>
            <p:spPr>
              <a:xfrm>
                <a:off x="2647671" y="3293324"/>
                <a:ext cx="34952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=5,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=1.02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5B05EBB-91FD-4D10-9356-FB3EB09D4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671" y="3293324"/>
                <a:ext cx="3495267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373CB4D-51D6-4A49-91B1-F4E2FD85726E}"/>
                  </a:ext>
                </a:extLst>
              </p:cNvPr>
              <p:cNvSpPr txBox="1"/>
              <p:nvPr/>
            </p:nvSpPr>
            <p:spPr>
              <a:xfrm>
                <a:off x="437821" y="4336026"/>
                <a:ext cx="8096579" cy="394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=5−1.02×2×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5−2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=−1.12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373CB4D-51D6-4A49-91B1-F4E2FD857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4336026"/>
                <a:ext cx="8096579" cy="394660"/>
              </a:xfrm>
              <a:prstGeom prst="rect">
                <a:avLst/>
              </a:prstGeom>
              <a:blipFill>
                <a:blip r:embed="rId7"/>
                <a:stretch>
                  <a:fillRect l="-527" t="-110769" b="-16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70CCCC5-ABCC-4D2F-959E-538155F50D62}"/>
                  </a:ext>
                </a:extLst>
              </p:cNvPr>
              <p:cNvSpPr txBox="1"/>
              <p:nvPr/>
            </p:nvSpPr>
            <p:spPr>
              <a:xfrm>
                <a:off x="437821" y="4775909"/>
                <a:ext cx="8096579" cy="393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=−1.12−1.02×2×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−1.12−2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≈7.48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70CCCC5-ABCC-4D2F-959E-538155F50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4775909"/>
                <a:ext cx="8096579" cy="393121"/>
              </a:xfrm>
              <a:prstGeom prst="rect">
                <a:avLst/>
              </a:prstGeom>
              <a:blipFill>
                <a:blip r:embed="rId8"/>
                <a:stretch>
                  <a:fillRect l="-527" t="-110769" b="-16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87CD98-82EE-4894-8527-17A0E16E3CC8}"/>
                  </a:ext>
                </a:extLst>
              </p:cNvPr>
              <p:cNvSpPr txBox="1"/>
              <p:nvPr/>
            </p:nvSpPr>
            <p:spPr>
              <a:xfrm>
                <a:off x="437821" y="5238813"/>
                <a:ext cx="8096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−3.70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87CD98-82EE-4894-8527-17A0E16E3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5238813"/>
                <a:ext cx="8096579" cy="369332"/>
              </a:xfrm>
              <a:prstGeom prst="rect">
                <a:avLst/>
              </a:prstGeom>
              <a:blipFill>
                <a:blip r:embed="rId9"/>
                <a:stretch>
                  <a:fillRect l="-52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3409854B-D6F8-4B82-9588-B2F12A4B5668}"/>
              </a:ext>
            </a:extLst>
          </p:cNvPr>
          <p:cNvSpPr txBox="1"/>
          <p:nvPr/>
        </p:nvSpPr>
        <p:spPr>
          <a:xfrm>
            <a:off x="437821" y="5677928"/>
            <a:ext cx="809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962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9894"/>
            <a:ext cx="8524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– (Stochastic) Gradient descent algorithm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One-dimensional Function Approximation</a:t>
            </a:r>
          </a:p>
        </p:txBody>
      </p:sp>
    </p:spTree>
    <p:extLst>
      <p:ext uri="{BB962C8B-B14F-4D97-AF65-F5344CB8AC3E}">
        <p14:creationId xmlns:p14="http://schemas.microsoft.com/office/powerpoint/2010/main" val="29301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FAFE6B-A323-48A4-8B80-31DF496A9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964" y="3777536"/>
            <a:ext cx="3656074" cy="29248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E1A679-E7EF-4C47-8A3B-8EA4400C6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2" y="852677"/>
            <a:ext cx="3654904" cy="29248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2DF3D4-AEDC-4F2C-98F4-007643B32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66" y="852678"/>
            <a:ext cx="3654903" cy="2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66B0F1-2398-4E8E-B2E4-3B8B62B9F9C5}"/>
                  </a:ext>
                </a:extLst>
              </p:cNvPr>
              <p:cNvSpPr txBox="1"/>
              <p:nvPr/>
            </p:nvSpPr>
            <p:spPr>
              <a:xfrm>
                <a:off x="437821" y="930932"/>
                <a:ext cx="7914968" cy="124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66B0F1-2398-4E8E-B2E4-3B8B62B9F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930932"/>
                <a:ext cx="7914968" cy="1249316"/>
              </a:xfrm>
              <a:prstGeom prst="rect">
                <a:avLst/>
              </a:prstGeom>
              <a:blipFill>
                <a:blip r:embed="rId3"/>
                <a:stretch>
                  <a:fillRect l="-539" b="-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130BA97D-2818-4EBA-8892-F3E386D181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1"/>
          <a:stretch/>
        </p:blipFill>
        <p:spPr>
          <a:xfrm>
            <a:off x="5957464" y="930932"/>
            <a:ext cx="2301633" cy="1712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2DB3291-1A61-4321-BD32-6D6256C044AE}"/>
                  </a:ext>
                </a:extLst>
              </p:cNvPr>
              <p:cNvSpPr txBox="1"/>
              <p:nvPr/>
            </p:nvSpPr>
            <p:spPr>
              <a:xfrm>
                <a:off x="786581" y="2713703"/>
                <a:ext cx="56633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2DB3291-1A61-4321-BD32-6D6256C04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81" y="2713703"/>
                <a:ext cx="566338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5B05EBB-91FD-4D10-9356-FB3EB09D4D62}"/>
                  </a:ext>
                </a:extLst>
              </p:cNvPr>
              <p:cNvSpPr/>
              <p:nvPr/>
            </p:nvSpPr>
            <p:spPr>
              <a:xfrm>
                <a:off x="2647671" y="3293324"/>
                <a:ext cx="34952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=5,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=0.98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5B05EBB-91FD-4D10-9356-FB3EB09D4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671" y="3293324"/>
                <a:ext cx="3495267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373CB4D-51D6-4A49-91B1-F4E2FD85726E}"/>
                  </a:ext>
                </a:extLst>
              </p:cNvPr>
              <p:cNvSpPr txBox="1"/>
              <p:nvPr/>
            </p:nvSpPr>
            <p:spPr>
              <a:xfrm>
                <a:off x="437821" y="4336026"/>
                <a:ext cx="8096579" cy="394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=5−0.98×2×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5−2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=−0.88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373CB4D-51D6-4A49-91B1-F4E2FD857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4336026"/>
                <a:ext cx="8096579" cy="394660"/>
              </a:xfrm>
              <a:prstGeom prst="rect">
                <a:avLst/>
              </a:prstGeom>
              <a:blipFill>
                <a:blip r:embed="rId7"/>
                <a:stretch>
                  <a:fillRect l="-527" t="-110769" b="-16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70CCCC5-ABCC-4D2F-959E-538155F50D62}"/>
                  </a:ext>
                </a:extLst>
              </p:cNvPr>
              <p:cNvSpPr txBox="1"/>
              <p:nvPr/>
            </p:nvSpPr>
            <p:spPr>
              <a:xfrm>
                <a:off x="437821" y="4775909"/>
                <a:ext cx="8096579" cy="393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=−0.88−0.98×2×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−0.88−2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dirty="0"/>
                  <a:t>4.76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70CCCC5-ABCC-4D2F-959E-538155F50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4775909"/>
                <a:ext cx="8096579" cy="393121"/>
              </a:xfrm>
              <a:prstGeom prst="rect">
                <a:avLst/>
              </a:prstGeom>
              <a:blipFill>
                <a:blip r:embed="rId8"/>
                <a:stretch>
                  <a:fillRect l="-527" t="-110769" b="-16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87CD98-82EE-4894-8527-17A0E16E3CC8}"/>
                  </a:ext>
                </a:extLst>
              </p:cNvPr>
              <p:cNvSpPr txBox="1"/>
              <p:nvPr/>
            </p:nvSpPr>
            <p:spPr>
              <a:xfrm>
                <a:off x="437821" y="5238813"/>
                <a:ext cx="8096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−0.65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87CD98-82EE-4894-8527-17A0E16E3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5238813"/>
                <a:ext cx="8096579" cy="369332"/>
              </a:xfrm>
              <a:prstGeom prst="rect">
                <a:avLst/>
              </a:prstGeom>
              <a:blipFill>
                <a:blip r:embed="rId9"/>
                <a:stretch>
                  <a:fillRect l="-52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3409854B-D6F8-4B82-9588-B2F12A4B5668}"/>
              </a:ext>
            </a:extLst>
          </p:cNvPr>
          <p:cNvSpPr txBox="1"/>
          <p:nvPr/>
        </p:nvSpPr>
        <p:spPr>
          <a:xfrm>
            <a:off x="437821" y="5677928"/>
            <a:ext cx="809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638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EDC589-C80C-452D-8C6A-D5111C275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73" y="3971168"/>
            <a:ext cx="3299654" cy="26397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3EC5B7-809D-49C1-A9CD-C72CC507E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481" y="1168974"/>
            <a:ext cx="3298599" cy="26397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30C2A35-DF4F-4009-A627-5C26E72B4F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34" y="1168975"/>
            <a:ext cx="3298598" cy="263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864231-4E6D-4D26-8832-234319BFC980}"/>
              </a:ext>
            </a:extLst>
          </p:cNvPr>
          <p:cNvSpPr txBox="1"/>
          <p:nvPr/>
        </p:nvSpPr>
        <p:spPr>
          <a:xfrm>
            <a:off x="570271" y="1651820"/>
            <a:ext cx="8003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of model parameters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80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66B0F1-2398-4E8E-B2E4-3B8B62B9F9C5}"/>
                  </a:ext>
                </a:extLst>
              </p:cNvPr>
              <p:cNvSpPr txBox="1"/>
              <p:nvPr/>
            </p:nvSpPr>
            <p:spPr>
              <a:xfrm>
                <a:off x="437821" y="930932"/>
                <a:ext cx="7914968" cy="124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+b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66B0F1-2398-4E8E-B2E4-3B8B62B9F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930932"/>
                <a:ext cx="7914968" cy="1249316"/>
              </a:xfrm>
              <a:prstGeom prst="rect">
                <a:avLst/>
              </a:prstGeom>
              <a:blipFill>
                <a:blip r:embed="rId3"/>
                <a:stretch>
                  <a:fillRect l="-539" b="-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AA2DC461-92E1-439E-96BF-387A297B5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022" y="2655788"/>
            <a:ext cx="3923956" cy="314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8DA74D-CD98-46D9-9FBC-296CBE080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854" y="3990520"/>
            <a:ext cx="3167534" cy="25340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FB6363-E4C5-4C58-B95E-6918209B2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4" y="3990520"/>
            <a:ext cx="3167533" cy="25340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289B00-7C8F-4012-9706-7BF5E0E5C1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4" y="1455682"/>
            <a:ext cx="3167533" cy="253483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8EEE9E1-D9E1-4613-80CC-8DE9D34D00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854" y="1465142"/>
            <a:ext cx="3167534" cy="25348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734DF99-9484-4836-8764-5A4002061FC9}"/>
                  </a:ext>
                </a:extLst>
              </p:cNvPr>
              <p:cNvSpPr/>
              <p:nvPr/>
            </p:nvSpPr>
            <p:spPr>
              <a:xfrm>
                <a:off x="2824368" y="709004"/>
                <a:ext cx="34952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=5,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734DF99-9484-4836-8764-5A4002061F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368" y="709004"/>
                <a:ext cx="349526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97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9894"/>
            <a:ext cx="8524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– (Stochastic) Gradient descent algorithm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NN for One-dimensional Function Approximation</a:t>
            </a:r>
          </a:p>
        </p:txBody>
      </p:sp>
    </p:spTree>
    <p:extLst>
      <p:ext uri="{BB962C8B-B14F-4D97-AF65-F5344CB8AC3E}">
        <p14:creationId xmlns:p14="http://schemas.microsoft.com/office/powerpoint/2010/main" val="32740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Software for AI</a:t>
            </a:r>
          </a:p>
        </p:txBody>
      </p:sp>
      <p:pic>
        <p:nvPicPr>
          <p:cNvPr id="7" name="图片 6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DC3FCDCF-2091-4D85-B27B-C8429859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22" y="953729"/>
            <a:ext cx="8410090" cy="4709651"/>
          </a:xfrm>
          <a:prstGeom prst="rect">
            <a:avLst/>
          </a:prstGeom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555EF36-45B7-4884-A061-6C88BCB9DE10}"/>
              </a:ext>
            </a:extLst>
          </p:cNvPr>
          <p:cNvSpPr txBox="1"/>
          <p:nvPr/>
        </p:nvSpPr>
        <p:spPr>
          <a:xfrm>
            <a:off x="2743200" y="2181193"/>
            <a:ext cx="149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AF39192-8F03-4576-BA3E-592F195DD250}"/>
              </a:ext>
            </a:extLst>
          </p:cNvPr>
          <p:cNvSpPr txBox="1"/>
          <p:nvPr/>
        </p:nvSpPr>
        <p:spPr>
          <a:xfrm>
            <a:off x="3824748" y="2185163"/>
            <a:ext cx="149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Julia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806201-8672-4316-A4CB-2EAFDB9226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017664"/>
            <a:ext cx="1354394" cy="135439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3AD6AB9-901E-4738-AA1D-873935B5AE7C}"/>
              </a:ext>
            </a:extLst>
          </p:cNvPr>
          <p:cNvSpPr txBox="1"/>
          <p:nvPr/>
        </p:nvSpPr>
        <p:spPr>
          <a:xfrm>
            <a:off x="4375355" y="5466735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Mindspore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26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Algorithm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7C0976-26AD-44DA-A8BA-1E9D377C6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5" y="843867"/>
            <a:ext cx="8878529" cy="556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Tensorflow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Building a NN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AE82D2-8B6C-4DCA-98DC-1082BDDC5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61" y="887994"/>
            <a:ext cx="6543078" cy="541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9894"/>
            <a:ext cx="8524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– (Stochastic) Gradient descent algorithm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One-dimensional Function Approximation</a:t>
            </a:r>
          </a:p>
        </p:txBody>
      </p:sp>
    </p:spTree>
    <p:extLst>
      <p:ext uri="{BB962C8B-B14F-4D97-AF65-F5344CB8AC3E}">
        <p14:creationId xmlns:p14="http://schemas.microsoft.com/office/powerpoint/2010/main" val="378096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Tensorflow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Loss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727053-0501-4032-972C-CE40A6606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76" y="978920"/>
            <a:ext cx="6817848" cy="543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3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Tensorflow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Initialization of NN parameters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617310-21D8-4B60-8C3C-9A77ACAA5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25" y="907263"/>
            <a:ext cx="7075750" cy="559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9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Tensorflow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Optimization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B4D1A5-8C5A-423B-82CE-A47B22ED1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11" y="922560"/>
            <a:ext cx="7042853" cy="53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1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Tensorflow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Prediction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7C5763-6571-4841-96CC-06D362E14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04" y="3119699"/>
            <a:ext cx="7585991" cy="6186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DC0ECA0-C781-46C4-B149-3C77AF98A84A}"/>
              </a:ext>
            </a:extLst>
          </p:cNvPr>
          <p:cNvSpPr txBox="1"/>
          <p:nvPr/>
        </p:nvSpPr>
        <p:spPr>
          <a:xfrm>
            <a:off x="930275" y="2359742"/>
            <a:ext cx="7283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feed_dict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_test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20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Regression: 1D function approximation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10793C-89E3-4BEE-BF1E-E011018B0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269" y="857546"/>
            <a:ext cx="3347847" cy="26791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A2ED38-51B0-4C94-8725-FCEAD49B9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23" y="3952722"/>
            <a:ext cx="3347848" cy="26791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827411-DCBA-48FB-891E-C5BEE761FE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952721"/>
            <a:ext cx="3510116" cy="2808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EFFBF0D-C30A-4F01-BC67-C3CA755F7E78}"/>
                  </a:ext>
                </a:extLst>
              </p:cNvPr>
              <p:cNvSpPr txBox="1"/>
              <p:nvPr/>
            </p:nvSpPr>
            <p:spPr>
              <a:xfrm>
                <a:off x="245807" y="1185734"/>
                <a:ext cx="488663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 hidden layers with 20 neurons per layer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function: tanh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EFFBF0D-C30A-4F01-BC67-C3CA755F7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07" y="1185734"/>
                <a:ext cx="4886632" cy="1477328"/>
              </a:xfrm>
              <a:prstGeom prst="rect">
                <a:avLst/>
              </a:prstGeom>
              <a:blipFill>
                <a:blip r:embed="rId6"/>
                <a:stretch>
                  <a:fillRect l="-748" t="-826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D1689EE-DE5D-4DAE-9EC9-2AD333323099}"/>
                  </a:ext>
                </a:extLst>
              </p:cNvPr>
              <p:cNvSpPr txBox="1"/>
              <p:nvPr/>
            </p:nvSpPr>
            <p:spPr>
              <a:xfrm>
                <a:off x="737420" y="2850732"/>
                <a:ext cx="3195484" cy="1156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D1689EE-DE5D-4DAE-9EC9-2AD333323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20" y="2850732"/>
                <a:ext cx="3195484" cy="11565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46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Regression: 1D function approximation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FFBF0D-C30A-4F01-BC67-C3CA755F7E78}"/>
              </a:ext>
            </a:extLst>
          </p:cNvPr>
          <p:cNvSpPr txBox="1"/>
          <p:nvPr/>
        </p:nvSpPr>
        <p:spPr>
          <a:xfrm>
            <a:off x="186814" y="1651820"/>
            <a:ext cx="4886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hidden layers with 20 neurons per layer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sigmoid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ED123D-6FE5-4656-B6D3-3146DD25F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446" y="937585"/>
            <a:ext cx="3404881" cy="27247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04D207-9F24-46F3-8A9B-C9984F587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20" y="3924590"/>
            <a:ext cx="3542532" cy="28349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E33DD7D-B6B3-432E-8FFC-108E5378B6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29" y="3782960"/>
            <a:ext cx="3719513" cy="297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6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Regression: 1D function approximation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FFBF0D-C30A-4F01-BC67-C3CA755F7E78}"/>
              </a:ext>
            </a:extLst>
          </p:cNvPr>
          <p:cNvSpPr txBox="1"/>
          <p:nvPr/>
        </p:nvSpPr>
        <p:spPr>
          <a:xfrm>
            <a:off x="186814" y="1651820"/>
            <a:ext cx="4886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hidden layers with 20 neurons per layer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681C04-3A64-4996-AEC9-D3490D6BF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714" y="886409"/>
            <a:ext cx="3591694" cy="28742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073C49-CDEC-4AB1-95FD-750F8F60F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92" y="3787546"/>
            <a:ext cx="3656450" cy="29260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18CDD3-8F21-40B5-B601-7A0188702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93" y="3760684"/>
            <a:ext cx="3690015" cy="295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84233" y="3075057"/>
            <a:ext cx="7175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DC31F1-D89B-4C21-B37C-7E760FAC0C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759" y="6263149"/>
            <a:ext cx="822241" cy="5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"/>
    </mc:Choice>
    <mc:Fallback xmlns="">
      <p:transition spd="slow" advTm="19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Deep Neural Networks (DNNs): Universal Approximation Theorem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232400" y="1222772"/>
            <a:ext cx="3474611" cy="2004879"/>
            <a:chOff x="5151229" y="1346753"/>
            <a:chExt cx="3474611" cy="20048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5232400" y="1859364"/>
                  <a:ext cx="3393440" cy="14922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/>
                </a:p>
                <a:p>
                  <a:endParaRPr lang="en-US" b="0" dirty="0"/>
                </a:p>
                <a:p>
                  <a:pPr algn="ctr"/>
                  <a:r>
                    <a:rPr lang="en-US" dirty="0"/>
                    <a:t>…</a:t>
                  </a:r>
                </a:p>
                <a:p>
                  <a:pPr algn="ctr"/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2400" y="1859364"/>
                  <a:ext cx="3393440" cy="1492268"/>
                </a:xfrm>
                <a:prstGeom prst="rect">
                  <a:avLst/>
                </a:prstGeom>
                <a:blipFill>
                  <a:blip r:embed="rId25"/>
                  <a:stretch>
                    <a:fillRect b="-1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矩形 21"/>
          <p:cNvSpPr/>
          <p:nvPr/>
        </p:nvSpPr>
        <p:spPr>
          <a:xfrm>
            <a:off x="6479905" y="6581001"/>
            <a:ext cx="25843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Hornik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Neural Networks, 1989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06801" y="4280373"/>
            <a:ext cx="80564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multilayer feedforward networks are capable of approximating any measurable function to any desired degree of accuracy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rate increases as the number of hidden units grows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blipFill>
                <a:blip r:embed="rId2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7AEA88CC-58A0-4269-8F98-0C7A2E35EF59}"/>
              </a:ext>
            </a:extLst>
          </p:cNvPr>
          <p:cNvGrpSpPr/>
          <p:nvPr/>
        </p:nvGrpSpPr>
        <p:grpSpPr>
          <a:xfrm>
            <a:off x="639445" y="951223"/>
            <a:ext cx="5116231" cy="2717346"/>
            <a:chOff x="506801" y="843508"/>
            <a:chExt cx="5116231" cy="2717346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51950ABC-DBC1-48C1-B7FA-6533961E3509}"/>
                </a:ext>
              </a:extLst>
            </p:cNvPr>
            <p:cNvGrpSpPr/>
            <p:nvPr/>
          </p:nvGrpSpPr>
          <p:grpSpPr>
            <a:xfrm>
              <a:off x="506801" y="1046480"/>
              <a:ext cx="4725599" cy="2514374"/>
              <a:chOff x="334081" y="1249680"/>
              <a:chExt cx="4725599" cy="2514374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58C750DE-62B0-4B86-92B4-B2C6EADDFF54}"/>
                  </a:ext>
                </a:extLst>
              </p:cNvPr>
              <p:cNvGrpSpPr/>
              <p:nvPr/>
            </p:nvGrpSpPr>
            <p:grpSpPr>
              <a:xfrm>
                <a:off x="334081" y="1249680"/>
                <a:ext cx="4725599" cy="2514374"/>
                <a:chOff x="2014680" y="794893"/>
                <a:chExt cx="5143358" cy="2938641"/>
              </a:xfrm>
            </p:grpSpPr>
            <p:pic>
              <p:nvPicPr>
                <p:cNvPr id="41" name="图片 40">
                  <a:extLst>
                    <a:ext uri="{FF2B5EF4-FFF2-40B4-BE49-F238E27FC236}">
                      <a16:creationId xmlns:a16="http://schemas.microsoft.com/office/drawing/2014/main" id="{B7189A4B-46D7-4546-A170-6D613A9B5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9296" y="794893"/>
                  <a:ext cx="4493189" cy="2938641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42" name="对象 41">
                      <a:extLst>
                        <a:ext uri="{FF2B5EF4-FFF2-40B4-BE49-F238E27FC236}">
                          <a16:creationId xmlns:a16="http://schemas.microsoft.com/office/drawing/2014/main" id="{60D151A5-8E11-4214-9A4F-D1CCDBE00BF8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2014680" y="1882775"/>
                    <a:ext cx="312882" cy="34417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5172" name="Equation" r:id="rId28" imgW="126720" imgH="139680" progId="Equation.DSMT4">
                            <p:embed/>
                          </p:oleObj>
                        </mc:Choice>
                        <mc:Fallback>
                          <p:oleObj name="Equation" r:id="rId28" imgW="126720" imgH="139680" progId="Equation.DSMT4">
                            <p:embed/>
                            <p:pic>
                              <p:nvPicPr>
                                <p:cNvPr id="7" name="对象 6"/>
                                <p:cNvPicPr/>
                                <p:nvPr/>
                              </p:nvPicPr>
                              <p:blipFill>
                                <a:blip r:embed="rId29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014680" y="1882775"/>
                                  <a:ext cx="312882" cy="34417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7" name="对象 6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550979354"/>
                        </p:ext>
                      </p:extLst>
                    </p:nvPr>
                  </p:nvGraphicFramePr>
                  <p:xfrm>
                    <a:off x="2014680" y="1882775"/>
                    <a:ext cx="312882" cy="34417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144" name="Equation" r:id="rId7" imgW="126720" imgH="139680" progId="Equation.DSMT4">
                            <p:embed/>
                          </p:oleObj>
                        </mc:Choice>
                        <mc:Fallback>
                          <p:oleObj name="Equation" r:id="rId7" imgW="126720" imgH="139680" progId="Equation.DSMT4">
                            <p:embed/>
                            <p:pic>
                              <p:nvPicPr>
                                <p:cNvPr id="13" name="对象 12"/>
                                <p:cNvPicPr/>
                                <p:nvPr/>
                              </p:nvPicPr>
                              <p:blipFill>
                                <a:blip r:embed="rId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014680" y="1882775"/>
                                  <a:ext cx="312882" cy="34417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43" name="对象 42">
                      <a:extLst>
                        <a:ext uri="{FF2B5EF4-FFF2-40B4-BE49-F238E27FC236}">
                          <a16:creationId xmlns:a16="http://schemas.microsoft.com/office/drawing/2014/main" id="{03B6E8D3-24D6-4F5E-898B-CAAFBF28E145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813550" y="1852613"/>
                    <a:ext cx="344488" cy="4064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5173" name="Equation" r:id="rId30" imgW="139680" imgH="164880" progId="Equation.DSMT4">
                            <p:embed/>
                          </p:oleObj>
                        </mc:Choice>
                        <mc:Fallback>
                          <p:oleObj name="Equation" r:id="rId30" imgW="139680" imgH="164880" progId="Equation.DSMT4">
                            <p:embed/>
                            <p:pic>
                              <p:nvPicPr>
                                <p:cNvPr id="9" name="对象 8"/>
                                <p:cNvPicPr/>
                                <p:nvPr/>
                              </p:nvPicPr>
                              <p:blipFill>
                                <a:blip r:embed="rId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813550" y="1852613"/>
                                  <a:ext cx="344488" cy="4064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9" name="对象 8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195750796"/>
                        </p:ext>
                      </p:extLst>
                    </p:nvPr>
                  </p:nvGraphicFramePr>
                  <p:xfrm>
                    <a:off x="6813550" y="1852613"/>
                    <a:ext cx="344488" cy="4064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145" name="Equation" r:id="rId11" imgW="139680" imgH="164880" progId="Equation.DSMT4">
                            <p:embed/>
                          </p:oleObj>
                        </mc:Choice>
                        <mc:Fallback>
                          <p:oleObj name="Equation" r:id="rId11" imgW="139680" imgH="164880" progId="Equation.DSMT4">
                            <p:embed/>
                            <p:pic>
                              <p:nvPicPr>
                                <p:cNvPr id="14" name="对象 13"/>
                                <p:cNvPicPr/>
                                <p:nvPr/>
                              </p:nvPicPr>
                              <p:blipFill>
                                <a:blip r:embed="rId12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813550" y="1852613"/>
                                  <a:ext cx="344488" cy="4064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436752C8-EFC7-48AC-9648-7FFFEF3DB006}"/>
                      </a:ext>
                    </a:extLst>
                  </p:cNvPr>
                  <p:cNvSpPr txBox="1"/>
                  <p:nvPr/>
                </p:nvSpPr>
                <p:spPr>
                  <a:xfrm>
                    <a:off x="1778000" y="1249680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文本框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1249680"/>
                    <a:ext cx="77216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A5A382B8-535A-46F2-B823-7394A320D65F}"/>
                      </a:ext>
                    </a:extLst>
                  </p:cNvPr>
                  <p:cNvSpPr txBox="1"/>
                  <p:nvPr/>
                </p:nvSpPr>
                <p:spPr>
                  <a:xfrm>
                    <a:off x="1778000" y="1846319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1846319"/>
                    <a:ext cx="772160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BA5FCEFF-7F8C-4018-B85B-438DC9A87445}"/>
                      </a:ext>
                    </a:extLst>
                  </p:cNvPr>
                  <p:cNvSpPr txBox="1"/>
                  <p:nvPr/>
                </p:nvSpPr>
                <p:spPr>
                  <a:xfrm>
                    <a:off x="1757680" y="2435854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文本框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7680" y="2435854"/>
                    <a:ext cx="77216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F71D42CB-D556-4CCE-9E6A-CC96A645194B}"/>
                      </a:ext>
                    </a:extLst>
                  </p:cNvPr>
                  <p:cNvSpPr txBox="1"/>
                  <p:nvPr/>
                </p:nvSpPr>
                <p:spPr>
                  <a:xfrm>
                    <a:off x="1778000" y="3025389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文本框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3025389"/>
                    <a:ext cx="77216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0CCCA0BC-FA63-427E-A4E5-1396F8EB813B}"/>
                      </a:ext>
                    </a:extLst>
                  </p:cNvPr>
                  <p:cNvSpPr txBox="1"/>
                  <p:nvPr/>
                </p:nvSpPr>
                <p:spPr>
                  <a:xfrm>
                    <a:off x="2909183" y="1283652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文本框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1283652"/>
                    <a:ext cx="77216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47C2D9F3-F7CA-46B3-84DE-B92FE5DB4AA0}"/>
                      </a:ext>
                    </a:extLst>
                  </p:cNvPr>
                  <p:cNvSpPr txBox="1"/>
                  <p:nvPr/>
                </p:nvSpPr>
                <p:spPr>
                  <a:xfrm>
                    <a:off x="2909183" y="1837945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文本框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1837945"/>
                    <a:ext cx="77216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6AF43F4D-170F-40D8-9FAD-A008A071BDC3}"/>
                      </a:ext>
                    </a:extLst>
                  </p:cNvPr>
                  <p:cNvSpPr txBox="1"/>
                  <p:nvPr/>
                </p:nvSpPr>
                <p:spPr>
                  <a:xfrm>
                    <a:off x="2909183" y="2435854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2435854"/>
                    <a:ext cx="772160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文本框 39">
                    <a:extLst>
                      <a:ext uri="{FF2B5EF4-FFF2-40B4-BE49-F238E27FC236}">
                        <a16:creationId xmlns:a16="http://schemas.microsoft.com/office/drawing/2014/main" id="{134DD782-64B1-4561-BEE9-DBD0999E2BAB}"/>
                      </a:ext>
                    </a:extLst>
                  </p:cNvPr>
                  <p:cNvSpPr txBox="1"/>
                  <p:nvPr/>
                </p:nvSpPr>
                <p:spPr>
                  <a:xfrm>
                    <a:off x="2909183" y="3033763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文本框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3033763"/>
                    <a:ext cx="772160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0698218F-BA3B-4D28-9B91-B372D5B1BC9E}"/>
                    </a:ext>
                  </a:extLst>
                </p:cNvPr>
                <p:cNvSpPr txBox="1"/>
                <p:nvPr/>
              </p:nvSpPr>
              <p:spPr>
                <a:xfrm>
                  <a:off x="1320656" y="943950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0698218F-BA3B-4D28-9B91-B372D5B1B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0656" y="943950"/>
                  <a:ext cx="772160" cy="391646"/>
                </a:xfrm>
                <a:prstGeom prst="rect">
                  <a:avLst/>
                </a:prstGeom>
                <a:blipFill>
                  <a:blip r:embed="rId31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1C724994-080F-465E-A23A-894C4964625A}"/>
                    </a:ext>
                  </a:extLst>
                </p:cNvPr>
                <p:cNvSpPr txBox="1"/>
                <p:nvPr/>
              </p:nvSpPr>
              <p:spPr>
                <a:xfrm>
                  <a:off x="3854063" y="1335596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1C724994-080F-465E-A23A-894C49646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4063" y="1335596"/>
                  <a:ext cx="772160" cy="391646"/>
                </a:xfrm>
                <a:prstGeom prst="rect">
                  <a:avLst/>
                </a:prstGeom>
                <a:blipFill>
                  <a:blip r:embed="rId32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5AC00B9-FA14-4BDF-9697-82F8B9E548AD}"/>
                    </a:ext>
                  </a:extLst>
                </p:cNvPr>
                <p:cNvSpPr txBox="1"/>
                <p:nvPr/>
              </p:nvSpPr>
              <p:spPr>
                <a:xfrm>
                  <a:off x="2538216" y="843508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5AC00B9-FA14-4BDF-9697-82F8B9E548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8216" y="843508"/>
                  <a:ext cx="772160" cy="391646"/>
                </a:xfrm>
                <a:prstGeom prst="rect">
                  <a:avLst/>
                </a:prstGeom>
                <a:blipFill>
                  <a:blip r:embed="rId3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05C8210-4574-44C9-9FDD-EAEBFCB020FC}"/>
                </a:ext>
              </a:extLst>
            </p:cNvPr>
            <p:cNvSpPr txBox="1"/>
            <p:nvPr/>
          </p:nvSpPr>
          <p:spPr>
            <a:xfrm>
              <a:off x="4944606" y="1820355"/>
              <a:ext cx="67842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46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Deep Neural Networks (DNNs): Universal Approximation Theorem</a:t>
            </a:r>
          </a:p>
        </p:txBody>
      </p:sp>
      <p:sp>
        <p:nvSpPr>
          <p:cNvPr id="22" name="矩形 21"/>
          <p:cNvSpPr/>
          <p:nvPr/>
        </p:nvSpPr>
        <p:spPr>
          <a:xfrm>
            <a:off x="6665436" y="6581001"/>
            <a:ext cx="2478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Hornik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Neural Networks, 1989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2AB21C2-4511-473C-A2F3-BDD1BD2E90D4}"/>
              </a:ext>
            </a:extLst>
          </p:cNvPr>
          <p:cNvGrpSpPr/>
          <p:nvPr/>
        </p:nvGrpSpPr>
        <p:grpSpPr>
          <a:xfrm>
            <a:off x="639445" y="951223"/>
            <a:ext cx="5116231" cy="2717346"/>
            <a:chOff x="506801" y="843508"/>
            <a:chExt cx="5116231" cy="2717346"/>
          </a:xfrm>
        </p:grpSpPr>
        <p:grpSp>
          <p:nvGrpSpPr>
            <p:cNvPr id="4" name="组合 3"/>
            <p:cNvGrpSpPr/>
            <p:nvPr/>
          </p:nvGrpSpPr>
          <p:grpSpPr>
            <a:xfrm>
              <a:off x="506801" y="1046480"/>
              <a:ext cx="4725599" cy="2514374"/>
              <a:chOff x="334081" y="1249680"/>
              <a:chExt cx="4725599" cy="2514374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334081" y="1249680"/>
                <a:ext cx="4725599" cy="2514374"/>
                <a:chOff x="2014680" y="794893"/>
                <a:chExt cx="5143358" cy="2938641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9296" y="794893"/>
                  <a:ext cx="4493189" cy="2938641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7" name="对象 6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2014680" y="1882775"/>
                    <a:ext cx="312882" cy="34417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246" name="Equation" r:id="rId5" imgW="126720" imgH="139680" progId="Equation.DSMT4">
                            <p:embed/>
                          </p:oleObj>
                        </mc:Choice>
                        <mc:Fallback>
                          <p:oleObj name="Equation" r:id="rId5" imgW="126720" imgH="139680" progId="Equation.DSMT4">
                            <p:embed/>
                            <p:pic>
                              <p:nvPicPr>
                                <p:cNvPr id="7" name="对象 6"/>
                                <p:cNvPicPr/>
                                <p:nvPr/>
                              </p:nvPicPr>
                              <p:blipFill>
                                <a:blip r:embed="rId6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014680" y="1882775"/>
                                  <a:ext cx="312882" cy="34417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7" name="对象 6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550979354"/>
                        </p:ext>
                      </p:extLst>
                    </p:nvPr>
                  </p:nvGraphicFramePr>
                  <p:xfrm>
                    <a:off x="2014680" y="1882775"/>
                    <a:ext cx="312882" cy="34417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144" name="Equation" r:id="rId7" imgW="126720" imgH="139680" progId="Equation.DSMT4">
                            <p:embed/>
                          </p:oleObj>
                        </mc:Choice>
                        <mc:Fallback>
                          <p:oleObj name="Equation" r:id="rId7" imgW="126720" imgH="139680" progId="Equation.DSMT4">
                            <p:embed/>
                            <p:pic>
                              <p:nvPicPr>
                                <p:cNvPr id="13" name="对象 12"/>
                                <p:cNvPicPr/>
                                <p:nvPr/>
                              </p:nvPicPr>
                              <p:blipFill>
                                <a:blip r:embed="rId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014680" y="1882775"/>
                                  <a:ext cx="312882" cy="34417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9" name="对象 8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813550" y="1852613"/>
                    <a:ext cx="344488" cy="4064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247" name="Equation" r:id="rId9" imgW="139680" imgH="164880" progId="Equation.DSMT4">
                            <p:embed/>
                          </p:oleObj>
                        </mc:Choice>
                        <mc:Fallback>
                          <p:oleObj name="Equation" r:id="rId9" imgW="139680" imgH="164880" progId="Equation.DSMT4">
                            <p:embed/>
                            <p:pic>
                              <p:nvPicPr>
                                <p:cNvPr id="9" name="对象 8"/>
                                <p:cNvPicPr/>
                                <p:nvPr/>
                              </p:nvPicPr>
                              <p:blipFill>
                                <a:blip r:embed="rId6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813550" y="1852613"/>
                                  <a:ext cx="344488" cy="4064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9" name="对象 8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195750796"/>
                        </p:ext>
                      </p:extLst>
                    </p:nvPr>
                  </p:nvGraphicFramePr>
                  <p:xfrm>
                    <a:off x="6813550" y="1852613"/>
                    <a:ext cx="344488" cy="4064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145" name="Equation" r:id="rId11" imgW="139680" imgH="164880" progId="Equation.DSMT4">
                            <p:embed/>
                          </p:oleObj>
                        </mc:Choice>
                        <mc:Fallback>
                          <p:oleObj name="Equation" r:id="rId11" imgW="139680" imgH="164880" progId="Equation.DSMT4">
                            <p:embed/>
                            <p:pic>
                              <p:nvPicPr>
                                <p:cNvPr id="14" name="对象 13"/>
                                <p:cNvPicPr/>
                                <p:nvPr/>
                              </p:nvPicPr>
                              <p:blipFill>
                                <a:blip r:embed="rId12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813550" y="1852613"/>
                                  <a:ext cx="344488" cy="4064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文本框 2"/>
                  <p:cNvSpPr txBox="1"/>
                  <p:nvPr/>
                </p:nvSpPr>
                <p:spPr>
                  <a:xfrm>
                    <a:off x="1778000" y="1249680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文本框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1249680"/>
                    <a:ext cx="77216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/>
                  <p:cNvSpPr txBox="1"/>
                  <p:nvPr/>
                </p:nvSpPr>
                <p:spPr>
                  <a:xfrm>
                    <a:off x="1778000" y="1846319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1846319"/>
                    <a:ext cx="772160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本框 10"/>
                  <p:cNvSpPr txBox="1"/>
                  <p:nvPr/>
                </p:nvSpPr>
                <p:spPr>
                  <a:xfrm>
                    <a:off x="1757680" y="2435854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文本框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7680" y="2435854"/>
                    <a:ext cx="77216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1778000" y="3025389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文本框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3025389"/>
                    <a:ext cx="77216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12"/>
                  <p:cNvSpPr txBox="1"/>
                  <p:nvPr/>
                </p:nvSpPr>
                <p:spPr>
                  <a:xfrm>
                    <a:off x="2909183" y="1283652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文本框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1283652"/>
                    <a:ext cx="77216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/>
                  <p:cNvSpPr txBox="1"/>
                  <p:nvPr/>
                </p:nvSpPr>
                <p:spPr>
                  <a:xfrm>
                    <a:off x="2909183" y="1837945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文本框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1837945"/>
                    <a:ext cx="77216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2909183" y="2435854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2435854"/>
                    <a:ext cx="772160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/>
                  <p:cNvSpPr txBox="1"/>
                  <p:nvPr/>
                </p:nvSpPr>
                <p:spPr>
                  <a:xfrm>
                    <a:off x="2909183" y="3033763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文本框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3033763"/>
                    <a:ext cx="772160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1320656" y="943950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0656" y="943950"/>
                  <a:ext cx="772160" cy="391646"/>
                </a:xfrm>
                <a:prstGeom prst="rect">
                  <a:avLst/>
                </a:prstGeom>
                <a:blipFill>
                  <a:blip r:embed="rId21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3854063" y="1335596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4063" y="1335596"/>
                  <a:ext cx="772160" cy="391646"/>
                </a:xfrm>
                <a:prstGeom prst="rect">
                  <a:avLst/>
                </a:prstGeom>
                <a:blipFill>
                  <a:blip r:embed="rId22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2538216" y="843508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8216" y="843508"/>
                  <a:ext cx="772160" cy="391646"/>
                </a:xfrm>
                <a:prstGeom prst="rect">
                  <a:avLst/>
                </a:prstGeom>
                <a:blipFill>
                  <a:blip r:embed="rId2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2B310FD-7F4A-4CB2-AE6E-AFAAD35D6ECE}"/>
                </a:ext>
              </a:extLst>
            </p:cNvPr>
            <p:cNvSpPr txBox="1"/>
            <p:nvPr/>
          </p:nvSpPr>
          <p:spPr>
            <a:xfrm>
              <a:off x="4944606" y="1820355"/>
              <a:ext cx="67842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B350B54-4082-4671-9FE7-4F4210FDAA3F}"/>
                  </a:ext>
                </a:extLst>
              </p:cNvPr>
              <p:cNvSpPr txBox="1"/>
              <p:nvPr/>
            </p:nvSpPr>
            <p:spPr>
              <a:xfrm>
                <a:off x="1022555" y="3928743"/>
                <a:ext cx="8121445" cy="2608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of 1</a:t>
                </a:r>
                <a:r>
                  <a:rPr lang="en-US" altLang="zh-C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hidden layer: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of 2</a:t>
                </a:r>
                <a:r>
                  <a:rPr lang="en-US" altLang="zh-C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hidden layer: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…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of last layer: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B350B54-4082-4671-9FE7-4F4210FDA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555" y="3928743"/>
                <a:ext cx="8121445" cy="2608535"/>
              </a:xfrm>
              <a:prstGeom prst="rect">
                <a:avLst/>
              </a:prstGeom>
              <a:blipFill>
                <a:blip r:embed="rId24"/>
                <a:stretch>
                  <a:fillRect l="-526" t="-935" b="-25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400EFF1-1C5F-4222-A22E-9165A0BA64C4}"/>
                  </a:ext>
                </a:extLst>
              </p:cNvPr>
              <p:cNvSpPr txBox="1"/>
              <p:nvPr/>
            </p:nvSpPr>
            <p:spPr>
              <a:xfrm>
                <a:off x="5480083" y="1238706"/>
                <a:ext cx="3392876" cy="2042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Depth: # of hidden layers + 1</a:t>
                </a: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function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400EFF1-1C5F-4222-A22E-9165A0BA6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083" y="1238706"/>
                <a:ext cx="3392876" cy="2042226"/>
              </a:xfrm>
              <a:prstGeom prst="rect">
                <a:avLst/>
              </a:prstGeom>
              <a:blipFill>
                <a:blip r:embed="rId25"/>
                <a:stretch>
                  <a:fillRect l="-1257" b="-3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014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DNNs: About activation functions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D94F79C-8D3D-408A-9DC1-DA7BF705A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0" y="825910"/>
            <a:ext cx="8636979" cy="4340082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04A426E8-F1AA-45F9-B47C-9A9375D361C4}"/>
              </a:ext>
            </a:extLst>
          </p:cNvPr>
          <p:cNvSpPr txBox="1"/>
          <p:nvPr/>
        </p:nvSpPr>
        <p:spPr>
          <a:xfrm>
            <a:off x="442452" y="5165992"/>
            <a:ext cx="82590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Remarks: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choice: tanh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very deep NNs, try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-type activation function first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9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DNNs: About activation function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7A03B15-8C1C-49B1-9FD9-889362B26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84" y="867322"/>
            <a:ext cx="7307432" cy="568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7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DNNs: About activation functions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102A20D-B46B-48E1-9193-400D739C6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11" y="906409"/>
            <a:ext cx="8405130" cy="575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7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DNNs: Optimization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06801" y="1046480"/>
            <a:ext cx="4725599" cy="2514374"/>
            <a:chOff x="334081" y="1249680"/>
            <a:chExt cx="4725599" cy="2514374"/>
          </a:xfrm>
        </p:grpSpPr>
        <p:grpSp>
          <p:nvGrpSpPr>
            <p:cNvPr id="5" name="组合 4"/>
            <p:cNvGrpSpPr/>
            <p:nvPr/>
          </p:nvGrpSpPr>
          <p:grpSpPr>
            <a:xfrm>
              <a:off x="334081" y="1249680"/>
              <a:ext cx="4725599" cy="2514374"/>
              <a:chOff x="2014680" y="794893"/>
              <a:chExt cx="5143358" cy="2938641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9296" y="794893"/>
                <a:ext cx="4493189" cy="293864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7" name="对象 6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014680" y="1882775"/>
                  <a:ext cx="312882" cy="34417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188" name="Equation" r:id="rId5" imgW="126720" imgH="139680" progId="Equation.DSMT4">
                          <p:embed/>
                        </p:oleObj>
                      </mc:Choice>
                      <mc:Fallback>
                        <p:oleObj name="Equation" r:id="rId5" imgW="126720" imgH="139680" progId="Equation.DSMT4">
                          <p:embed/>
                          <p:pic>
                            <p:nvPicPr>
                              <p:cNvPr id="7" name="对象 6"/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014680" y="1882775"/>
                                <a:ext cx="312882" cy="34417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7" name="对象 6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50979354"/>
                      </p:ext>
                    </p:extLst>
                  </p:nvPr>
                </p:nvGraphicFramePr>
                <p:xfrm>
                  <a:off x="2014680" y="1882775"/>
                  <a:ext cx="312882" cy="34417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4" name="Equation" r:id="rId7" imgW="126720" imgH="139680" progId="Equation.DSMT4">
                          <p:embed/>
                        </p:oleObj>
                      </mc:Choice>
                      <mc:Fallback>
                        <p:oleObj name="Equation" r:id="rId7" imgW="126720" imgH="139680" progId="Equation.DSMT4">
                          <p:embed/>
                          <p:pic>
                            <p:nvPicPr>
                              <p:cNvPr id="13" name="对象 12"/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014680" y="1882775"/>
                                <a:ext cx="312882" cy="34417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9" name="对象 8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6813550" y="1852613"/>
                  <a:ext cx="344488" cy="406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189" name="Equation" r:id="rId9" imgW="139680" imgH="164880" progId="Equation.DSMT4">
                          <p:embed/>
                        </p:oleObj>
                      </mc:Choice>
                      <mc:Fallback>
                        <p:oleObj name="Equation" r:id="rId9" imgW="139680" imgH="164880" progId="Equation.DSMT4">
                          <p:embed/>
                          <p:pic>
                            <p:nvPicPr>
                              <p:cNvPr id="9" name="对象 8"/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813550" y="1852613"/>
                                <a:ext cx="344488" cy="406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9" name="对象 8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95750796"/>
                      </p:ext>
                    </p:extLst>
                  </p:nvPr>
                </p:nvGraphicFramePr>
                <p:xfrm>
                  <a:off x="6813550" y="1852613"/>
                  <a:ext cx="344488" cy="406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5" name="Equation" r:id="rId11" imgW="139680" imgH="164880" progId="Equation.DSMT4">
                          <p:embed/>
                        </p:oleObj>
                      </mc:Choice>
                      <mc:Fallback>
                        <p:oleObj name="Equation" r:id="rId11" imgW="139680" imgH="164880" progId="Equation.DSMT4">
                          <p:embed/>
                          <p:pic>
                            <p:nvPicPr>
                              <p:cNvPr id="14" name="对象 13"/>
                              <p:cNvPicPr/>
                              <p:nvPr/>
                            </p:nvPicPr>
                            <p:blipFill>
                              <a:blip r:embed="rId1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813550" y="1852613"/>
                                <a:ext cx="344488" cy="406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320656" y="943950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656" y="943950"/>
                <a:ext cx="772160" cy="391646"/>
              </a:xfrm>
              <a:prstGeom prst="rect">
                <a:avLst/>
              </a:prstGeom>
              <a:blipFill>
                <a:blip r:embed="rId21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854063" y="1335596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063" y="1335596"/>
                <a:ext cx="772160" cy="391646"/>
              </a:xfrm>
              <a:prstGeom prst="rect">
                <a:avLst/>
              </a:prstGeom>
              <a:blipFill>
                <a:blip r:embed="rId2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2538216" y="843508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216" y="843508"/>
                <a:ext cx="772160" cy="391646"/>
              </a:xfrm>
              <a:prstGeom prst="rect">
                <a:avLst/>
              </a:prstGeom>
              <a:blipFill>
                <a:blip r:embed="rId2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5232400" y="1222772"/>
            <a:ext cx="3416215" cy="1992233"/>
            <a:chOff x="5151229" y="1346753"/>
            <a:chExt cx="3416215" cy="1992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5174004" y="1846718"/>
                  <a:ext cx="3393440" cy="14922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/>
                </a:p>
                <a:p>
                  <a:endParaRPr lang="en-US" b="0" dirty="0"/>
                </a:p>
                <a:p>
                  <a:pPr algn="ctr"/>
                  <a:r>
                    <a:rPr lang="en-US" dirty="0"/>
                    <a:t>…</a:t>
                  </a:r>
                </a:p>
                <a:p>
                  <a:pPr algn="ctr"/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4004" y="1846718"/>
                  <a:ext cx="3393440" cy="1492268"/>
                </a:xfrm>
                <a:prstGeom prst="rect">
                  <a:avLst/>
                </a:prstGeom>
                <a:blipFill>
                  <a:blip r:embed="rId25"/>
                  <a:stretch>
                    <a:fillRect b="-1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矩形 21"/>
          <p:cNvSpPr/>
          <p:nvPr/>
        </p:nvSpPr>
        <p:spPr>
          <a:xfrm>
            <a:off x="6665436" y="6581001"/>
            <a:ext cx="2478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Hornik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Neural Networks, 1989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blipFill>
                <a:blip r:embed="rId2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92B310FD-7F4A-4CB2-AE6E-AFAAD35D6ECE}"/>
              </a:ext>
            </a:extLst>
          </p:cNvPr>
          <p:cNvSpPr txBox="1"/>
          <p:nvPr/>
        </p:nvSpPr>
        <p:spPr>
          <a:xfrm>
            <a:off x="4944606" y="1820355"/>
            <a:ext cx="6784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DEBCBCE-9884-4845-B641-D7050158A3D8}"/>
              </a:ext>
            </a:extLst>
          </p:cNvPr>
          <p:cNvSpPr txBox="1"/>
          <p:nvPr/>
        </p:nvSpPr>
        <p:spPr>
          <a:xfrm>
            <a:off x="481073" y="3788960"/>
            <a:ext cx="80564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multilayer feedforward networks are capable of approximating any measurable function to any desired degree of accuracy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rate increases as the number of hidden units grows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E71C554-E56C-4B0C-944A-94D552CEC248}"/>
                  </a:ext>
                </a:extLst>
              </p:cNvPr>
              <p:cNvSpPr txBox="1"/>
              <p:nvPr/>
            </p:nvSpPr>
            <p:spPr>
              <a:xfrm>
                <a:off x="794270" y="5304601"/>
                <a:ext cx="8056476" cy="1120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function: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limLow>
                          <m:limLowPr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(stochastic gradient decent)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E71C554-E56C-4B0C-944A-94D552CEC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0" y="5304601"/>
                <a:ext cx="8056476" cy="1120050"/>
              </a:xfrm>
              <a:prstGeom prst="rect">
                <a:avLst/>
              </a:prstGeom>
              <a:blipFill>
                <a:blip r:embed="rId27"/>
                <a:stretch>
                  <a:fillRect l="-756" t="-2174" b="-8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979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13867</TotalTime>
  <Words>1170</Words>
  <Application>Microsoft Office PowerPoint</Application>
  <PresentationFormat>全屏显示(4:3)</PresentationFormat>
  <Paragraphs>284</Paragraphs>
  <Slides>37</Slides>
  <Notes>37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9" baseType="lpstr">
      <vt:lpstr>Microsoft YaHei UI</vt:lpstr>
      <vt:lpstr>等线</vt:lpstr>
      <vt:lpstr>等线 Light</vt:lpstr>
      <vt:lpstr>华文楷体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xhmeng</dc:creator>
  <cp:lastModifiedBy>Xuhui Meng</cp:lastModifiedBy>
  <cp:revision>1186</cp:revision>
  <dcterms:created xsi:type="dcterms:W3CDTF">2017-09-04T15:34:47Z</dcterms:created>
  <dcterms:modified xsi:type="dcterms:W3CDTF">2024-03-08T02:37:00Z</dcterms:modified>
</cp:coreProperties>
</file>